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8" r:id="rId5"/>
    <p:sldId id="310" r:id="rId6"/>
    <p:sldId id="311" r:id="rId7"/>
    <p:sldId id="292" r:id="rId8"/>
    <p:sldId id="265" r:id="rId9"/>
    <p:sldId id="268" r:id="rId10"/>
    <p:sldId id="272" r:id="rId11"/>
    <p:sldId id="287" r:id="rId12"/>
    <p:sldId id="312" r:id="rId13"/>
    <p:sldId id="277" r:id="rId14"/>
    <p:sldId id="282" r:id="rId15"/>
    <p:sldId id="309" r:id="rId16"/>
    <p:sldId id="299" r:id="rId17"/>
    <p:sldId id="304" r:id="rId18"/>
    <p:sldId id="301" r:id="rId19"/>
    <p:sldId id="300" r:id="rId20"/>
    <p:sldId id="30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249" autoAdjust="0"/>
  </p:normalViewPr>
  <p:slideViewPr>
    <p:cSldViewPr snapToGrid="0">
      <p:cViewPr varScale="1">
        <p:scale>
          <a:sx n="103" d="100"/>
          <a:sy n="103" d="100"/>
        </p:scale>
        <p:origin x="-104" y="-2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Excel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B87-424A-B7A1-23CA79CE6C05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8B87-424A-B7A1-23CA79CE6C05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8B87-424A-B7A1-23CA79CE6C05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B87-424A-B7A1-23CA79CE6C05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B87-424A-B7A1-23CA79CE6C05}"/>
              </c:ext>
            </c:extLst>
          </c:dPt>
          <c:cat>
            <c:strRef>
              <c:f>Sheet1!$A$2:$A$6</c:f>
              <c:strCache>
                <c:ptCount val="5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  <c:pt idx="4">
                  <c:v>20XX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10000.0</c:v>
                </c:pt>
                <c:pt idx="1">
                  <c:v>20000.0</c:v>
                </c:pt>
                <c:pt idx="2">
                  <c:v>30000.0</c:v>
                </c:pt>
                <c:pt idx="3">
                  <c:v>40000.0</c:v>
                </c:pt>
                <c:pt idx="4">
                  <c:v>50000.0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B87-424A-B7A1-23CA79CE6C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7"/>
        <c:overlap val="-29"/>
        <c:axId val="2126591000"/>
        <c:axId val="2126594568"/>
      </c:barChart>
      <c:catAx>
        <c:axId val="2126591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126594568"/>
        <c:crosses val="autoZero"/>
        <c:auto val="1"/>
        <c:lblAlgn val="ctr"/>
        <c:lblOffset val="100"/>
        <c:noMultiLvlLbl val="0"/>
      </c:catAx>
      <c:valAx>
        <c:axId val="2126594568"/>
        <c:scaling>
          <c:orientation val="minMax"/>
          <c:max val="50000.0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95000"/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1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126591000"/>
        <c:crosses val="autoZero"/>
        <c:crossBetween val="between"/>
        <c:majorUnit val="10000.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20-03-05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20-03-05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xmlns="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xmlns="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xmlns="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xmlns="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xmlns="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xmlns="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xmlns="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xmlns="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xmlns="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xmlns="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xmlns="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xmlns="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xmlns="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xmlns="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xmlns="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xmlns="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xmlns="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xmlns="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xmlns="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xmlns="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xmlns="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xmlns="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xmlns="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xmlns="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xmlns="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xmlns="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xmlns="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xmlns="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xmlns="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20-03-05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xmlns="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xmlns="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xmlns="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xmlns="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xmlns="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xmlns="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xmlns="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xmlns="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20-03-05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xmlns="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xmlns="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xmlns="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xmlns="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xmlns="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xmlns="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xmlns="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xmlns="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xmlns="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xmlns="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xmlns="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xmlns="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xmlns="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xmlns="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xmlns="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xmlns="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xmlns="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xmlns="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xmlns="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xmlns="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xmlns="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xmlns="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xmlns="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xmlns="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xmlns="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xmlns="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xmlns="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xmlns="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xmlns="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xmlns="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xmlns="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xmlns="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xmlns="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xmlns="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xmlns="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xmlns="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xmlns="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xmlns="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xmlns="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xmlns="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xmlns="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xmlns="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xmlns="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xmlns="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xmlns="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xmlns="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xmlns="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xmlns="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xmlns="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xmlns="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xmlns="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xmlns="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xmlns="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xmlns="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xmlns="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20-03-05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xmlns="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xmlns="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xmlns="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xmlns="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xmlns="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xmlns="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xmlns="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xmlns="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xmlns="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xmlns="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xmlns="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xmlns="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xmlns="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xmlns="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xmlns="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xmlns="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xmlns="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xmlns="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xmlns="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xmlns="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xmlns="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xmlns="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xmlns="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xmlns="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xmlns="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xmlns="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xmlns="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xmlns="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xmlns="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xmlns="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xmlns="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xmlns="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xmlns="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xmlns="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xmlns="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xmlns="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xmlns="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xmlns="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20-03-05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20-03-05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20-03-05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20-03-05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8.jpeg"/><Relationship Id="rId3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31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32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svg"/><Relationship Id="rId12" Type="http://schemas.openxmlformats.org/officeDocument/2006/relationships/image" Target="../media/image24.png"/><Relationship Id="rId13" Type="http://schemas.openxmlformats.org/officeDocument/2006/relationships/image" Target="../media/image31.svg"/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9.png"/><Relationship Id="rId3" Type="http://schemas.openxmlformats.org/officeDocument/2006/relationships/image" Target="../media/image21.svg"/><Relationship Id="rId4" Type="http://schemas.openxmlformats.org/officeDocument/2006/relationships/image" Target="../media/image20.png"/><Relationship Id="rId5" Type="http://schemas.openxmlformats.org/officeDocument/2006/relationships/image" Target="../media/image23.svg"/><Relationship Id="rId6" Type="http://schemas.openxmlformats.org/officeDocument/2006/relationships/image" Target="../media/image21.png"/><Relationship Id="rId7" Type="http://schemas.openxmlformats.org/officeDocument/2006/relationships/image" Target="../media/image25.svg"/><Relationship Id="rId8" Type="http://schemas.openxmlformats.org/officeDocument/2006/relationships/image" Target="../media/image22.png"/><Relationship Id="rId9" Type="http://schemas.openxmlformats.org/officeDocument/2006/relationships/image" Target="../media/image27.svg"/><Relationship Id="rId10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4" Type="http://schemas.openxmlformats.org/officeDocument/2006/relationships/image" Target="../media/image27.gif"/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7973" y="4327418"/>
            <a:ext cx="7041822" cy="1516523"/>
          </a:xfrm>
        </p:spPr>
        <p:txBody>
          <a:bodyPr>
            <a:normAutofit fontScale="90000"/>
          </a:bodyPr>
          <a:lstStyle/>
          <a:p>
            <a:r>
              <a:rPr lang="en-US" b="0" dirty="0">
                <a:latin typeface="Helvetica Neue Light"/>
                <a:cs typeface="Helvetica Neue Light"/>
              </a:rPr>
              <a:t> </a:t>
            </a:r>
            <a:r>
              <a:rPr lang="en-US" b="0" dirty="0" smtClean="0">
                <a:latin typeface="Helvetica Neue Light"/>
                <a:cs typeface="Helvetica Neue Light"/>
              </a:rPr>
              <a:t>QUIZ about women</a:t>
            </a:r>
            <a:br>
              <a:rPr lang="en-US" b="0" dirty="0" smtClean="0">
                <a:latin typeface="Helvetica Neue Light"/>
                <a:cs typeface="Helvetica Neue Light"/>
              </a:rPr>
            </a:br>
            <a:r>
              <a:rPr lang="en-US" b="0" dirty="0" smtClean="0">
                <a:latin typeface="Helvetica Neue Light"/>
                <a:cs typeface="Helvetica Neue Light"/>
              </a:rPr>
              <a:t>Surprising facts!</a:t>
            </a:r>
            <a:r>
              <a:rPr lang="en-US" b="0" dirty="0" smtClean="0">
                <a:latin typeface="Helvetica Neue Light"/>
                <a:cs typeface="Helvetica Neue Light"/>
              </a:rPr>
              <a:t> </a:t>
            </a:r>
            <a:endParaRPr lang="en-US" b="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28060"/>
            <a:ext cx="3256673" cy="365125"/>
          </a:xfrm>
        </p:spPr>
        <p:txBody>
          <a:bodyPr/>
          <a:lstStyle/>
          <a:p>
            <a:r>
              <a:rPr lang="en-US" dirty="0"/>
              <a:t>Women’s presence worldwide quiz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10</a:t>
            </a:fld>
            <a:endParaRPr lang="en-US" dirty="0"/>
          </a:p>
        </p:txBody>
      </p:sp>
      <p:pic>
        <p:nvPicPr>
          <p:cNvPr id="16" name="Picture Placeholder 15" descr="A group of people discuss something">
            <a:extLst>
              <a:ext uri="{FF2B5EF4-FFF2-40B4-BE49-F238E27FC236}">
                <a16:creationId xmlns:a16="http://schemas.microsoft.com/office/drawing/2014/main" xmlns="" id="{2C4DE4C1-E6F3-48EC-A26B-57BBBF5935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xmlns="" id="{18F02A66-C8D6-4E7B-9A43-682844B43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9525"/>
            <a:ext cx="12191999" cy="452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F9A437-8B14-44F3-9CD4-350A04C1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85E8062-5491-4788-A35F-8BEF6FC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05382"/>
            <a:ext cx="3256673" cy="365125"/>
          </a:xfrm>
        </p:spPr>
        <p:txBody>
          <a:bodyPr/>
          <a:lstStyle/>
          <a:p>
            <a:r>
              <a:rPr lang="en-US" dirty="0"/>
              <a:t>Women’s presence worldwide quiz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8B52AA4-2DB7-4C7A-99AA-093B615C3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Paragraph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C9CBA16-FC20-442F-ADE3-E8D745590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1" y="3431112"/>
            <a:ext cx="4894484" cy="2773258"/>
          </a:xfrm>
        </p:spPr>
        <p:txBody>
          <a:bodyPr/>
          <a:lstStyle/>
          <a:p>
            <a:r>
              <a:rPr lang="en-US" dirty="0"/>
              <a:t>Maximincto od essi sime voluptati ipis maximus.</a:t>
            </a:r>
            <a:br>
              <a:rPr lang="en-US" dirty="0"/>
            </a:br>
            <a:r>
              <a:rPr lang="en-US" dirty="0"/>
              <a:t>Liquatem voluptatur, con plabo. Ut que dUm quiae cus sus event velibus.</a:t>
            </a:r>
          </a:p>
          <a:p>
            <a:pPr>
              <a:spcBef>
                <a:spcPts val="600"/>
              </a:spcBef>
            </a:pPr>
            <a:r>
              <a:rPr lang="en-US" dirty="0"/>
              <a:t>Rate conseris ma as dolupta idis aut apicide ruptatio.</a:t>
            </a:r>
          </a:p>
          <a:p>
            <a:pPr>
              <a:spcBef>
                <a:spcPts val="600"/>
              </a:spcBef>
            </a:pPr>
            <a:r>
              <a:rPr lang="en-US" dirty="0"/>
              <a:t>Et expedis eossimpere mod mostinihil mo et.</a:t>
            </a:r>
          </a:p>
          <a:p>
            <a:pPr>
              <a:spcBef>
                <a:spcPts val="600"/>
              </a:spcBef>
            </a:pPr>
            <a:r>
              <a:rPr lang="en-US" dirty="0"/>
              <a:t>Puditecte enimilluptae laboreri odi santotam as seque cor autem con restiistia volo.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0AB54C4-EC05-4411-89AE-C93A257E2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Chart Title</a:t>
            </a:r>
          </a:p>
        </p:txBody>
      </p:sp>
      <p:graphicFrame>
        <p:nvGraphicFramePr>
          <p:cNvPr id="12" name="Content Placeholder 11" descr="Chart">
            <a:extLst>
              <a:ext uri="{FF2B5EF4-FFF2-40B4-BE49-F238E27FC236}">
                <a16:creationId xmlns:a16="http://schemas.microsoft.com/office/drawing/2014/main" xmlns="" id="{17331FE7-F462-4B22-B38A-2DC8F54AB0B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539192301"/>
              </p:ext>
            </p:extLst>
          </p:nvPr>
        </p:nvGraphicFramePr>
        <p:xfrm>
          <a:off x="6224784" y="2179306"/>
          <a:ext cx="5157787" cy="3687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CC79059-C535-4122-AA80-8D550BB431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440486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45E96A-5A89-49E6-9C3A-53E8356D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836" y="1447367"/>
            <a:ext cx="10065432" cy="1356695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alifornian FB" panose="0207040306080B030204" pitchFamily="18" charset="0"/>
              </a:rPr>
              <a:t>Future plan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7A7E5B3-71E8-47D0-88CD-17545EFF6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72238"/>
            <a:ext cx="3256673" cy="365125"/>
          </a:xfrm>
        </p:spPr>
        <p:txBody>
          <a:bodyPr/>
          <a:lstStyle/>
          <a:p>
            <a:r>
              <a:rPr lang="en-US" dirty="0"/>
              <a:t>Women’s presence worldwide quiz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0502D5E-0258-49E5-B436-E6B3F316B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BD685123-91AF-45AF-A5FA-E552EB1134B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27519" y="2862782"/>
            <a:ext cx="10065432" cy="3324755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Improvement on the project for future:</a:t>
            </a:r>
            <a:br>
              <a:rPr lang="en-US" sz="3300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</a:br>
            <a:r>
              <a:rPr lang="en-US" sz="3300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/>
            </a:r>
            <a:br>
              <a:rPr lang="en-US" sz="3300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3300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Any additional feature:</a:t>
            </a:r>
          </a:p>
        </p:txBody>
      </p:sp>
    </p:spTree>
    <p:extLst>
      <p:ext uri="{BB962C8B-B14F-4D97-AF65-F5344CB8AC3E}">
        <p14:creationId xmlns:p14="http://schemas.microsoft.com/office/powerpoint/2010/main" val="2666121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9B0ECBC-01F6-45D4-9F4C-FD7E8B5B9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7A5BD8C-215E-470E-9A15-CEABC3C1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2783" y="1006893"/>
            <a:ext cx="1533765" cy="601840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EBCB8D-4374-4172-84ED-29B663578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88440B4-F1B6-431B-A356-E5486B3E0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D1A911C-332D-4CE5-83D0-C0F7E1D87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3F69A17-521A-478E-970D-BB83FEAF4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D90E59F-8A94-421C-8783-FB2A401A92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xmlns="" id="{69D6AEC7-022E-4BF1-9AE1-E07A975BB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00"/>
            <a:ext cx="12192000" cy="68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2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DAF13A6-55A4-4661-8C7B-16DE254A4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476250"/>
            <a:ext cx="11430000" cy="60764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1DEBCDC-4E00-4AEF-8A2B-0FC421495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8AE8DF-4A10-45EF-B812-68BA525F3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 descr="A picture containing food, light&#10;&#10;Description automatically generated">
            <a:extLst>
              <a:ext uri="{FF2B5EF4-FFF2-40B4-BE49-F238E27FC236}">
                <a16:creationId xmlns:a16="http://schemas.microsoft.com/office/drawing/2014/main" xmlns="" id="{4CED8AF9-851A-4A25-A16F-5CD1F78DE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62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CD3673-9FAA-4D84-9D04-19A6CAD21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873" y="552450"/>
            <a:ext cx="10815127" cy="56350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2E39323-4F5F-4EC0-8DF3-B642DE6F6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D43ABE5-045F-4530-A740-0B2113ADE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 descr="Two people looking at the camera&#10;&#10;Description automatically generated">
            <a:extLst>
              <a:ext uri="{FF2B5EF4-FFF2-40B4-BE49-F238E27FC236}">
                <a16:creationId xmlns:a16="http://schemas.microsoft.com/office/drawing/2014/main" xmlns="" id="{10099136-06B8-4BC7-B302-1A3CB22A5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73" y="552450"/>
            <a:ext cx="10815127" cy="559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67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C6860F-D465-407C-9F42-0F2ABE22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19150"/>
            <a:ext cx="11372850" cy="53683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74053F1-7C4D-4414-93AB-40AF1DCFC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0B51670-E12A-42F4-AC71-5BB7AFCC7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 descr="A red curtain&#10;&#10;Description automatically generated">
            <a:extLst>
              <a:ext uri="{FF2B5EF4-FFF2-40B4-BE49-F238E27FC236}">
                <a16:creationId xmlns:a16="http://schemas.microsoft.com/office/drawing/2014/main" xmlns="" id="{B724BE51-2550-4592-9F8A-E91764E64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78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505988-2292-4633-92E3-0B63329FC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18" y="1605077"/>
            <a:ext cx="4143555" cy="1536580"/>
          </a:xfrm>
        </p:spPr>
        <p:txBody>
          <a:bodyPr>
            <a:normAutofit/>
          </a:bodyPr>
          <a:lstStyle/>
          <a:p>
            <a:r>
              <a:rPr lang="en-US" sz="5400" dirty="0"/>
              <a:t>AGENDA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8DED207-CEB9-4E14-9CA4-30493DAE6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87538"/>
            <a:ext cx="3256673" cy="365125"/>
          </a:xfrm>
        </p:spPr>
        <p:txBody>
          <a:bodyPr/>
          <a:lstStyle/>
          <a:p>
            <a:r>
              <a:rPr lang="en-US" dirty="0"/>
              <a:t>Women’s presence worldwide quiz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DB1231A-4B0C-40A4-90D0-9E6D9827F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D29D9157-B6A8-435E-8011-EDB0F5797E8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140698" y="123290"/>
            <a:ext cx="6051301" cy="6734710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Introduction</a:t>
            </a:r>
            <a:endParaRPr lang="en-US" sz="28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Project architecture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How to develop questions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How to navigate between questions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How to score the result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Additional feature of the project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Challenges &amp; lessons!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Future plan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064006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E853AE-4F67-4611-A67B-0F681EE8E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19" y="1443655"/>
            <a:ext cx="10166836" cy="1536580"/>
          </a:xfrm>
        </p:spPr>
        <p:txBody>
          <a:bodyPr>
            <a:noAutofit/>
          </a:bodyPr>
          <a:lstStyle/>
          <a:p>
            <a:pPr algn="ctr"/>
            <a:r>
              <a:rPr lang="en-US" sz="4800" b="0" dirty="0">
                <a:latin typeface="Helvetica Neue Light"/>
                <a:cs typeface="Helvetica Neue Light"/>
              </a:rPr>
              <a:t>INTRODUCTION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8AC5C51-04EE-41A9-9F14-85A031B4A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87538"/>
            <a:ext cx="3256673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Women’s presence worldwide quiz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9241D7A-8813-4962-803E-963F957FC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9179A7D0-F73B-42B8-8D4A-2932604ADAB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27519" y="3023127"/>
            <a:ext cx="10065432" cy="29975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alifornian FB" panose="0207040306080B030204" pitchFamily="18" charset="0"/>
                <a:cs typeface="BrowalliaUPC" panose="020B0502040204020203" pitchFamily="34" charset="-34"/>
              </a:rPr>
              <a:t>Project concept: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fornian FB" panose="0207040306080B030204" pitchFamily="18" charset="0"/>
              </a:rPr>
              <a:t>Initial topic: Wo</a:t>
            </a:r>
            <a:r>
              <a:rPr lang="en-US" sz="2400" dirty="0" smtClean="0">
                <a:solidFill>
                  <a:schemeClr val="bg1"/>
                </a:solidFill>
                <a:latin typeface="Californian FB" panose="0207040306080B030204" pitchFamily="18" charset="0"/>
              </a:rPr>
              <a:t>men’s achievements </a:t>
            </a:r>
            <a:r>
              <a:rPr lang="en-US" sz="2400" dirty="0">
                <a:solidFill>
                  <a:schemeClr val="bg1"/>
                </a:solidFill>
                <a:latin typeface="Californian FB" panose="0207040306080B030204" pitchFamily="18" charset="0"/>
              </a:rPr>
              <a:t>based on specific </a:t>
            </a:r>
            <a:r>
              <a:rPr lang="en-US" sz="2400" dirty="0" smtClean="0">
                <a:solidFill>
                  <a:schemeClr val="bg1"/>
                </a:solidFill>
                <a:latin typeface="Californian FB" panose="0207040306080B030204" pitchFamily="18" charset="0"/>
              </a:rPr>
              <a:t>countries.</a:t>
            </a:r>
            <a:endParaRPr lang="en-US" sz="2400" dirty="0">
              <a:solidFill>
                <a:schemeClr val="bg1"/>
              </a:solidFill>
              <a:latin typeface="Californian FB" panose="0207040306080B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fornian FB" panose="0207040306080B030204" pitchFamily="18" charset="0"/>
              </a:rPr>
              <a:t>Data search that led to the actual topic: Women presence worldwide.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fornian FB" panose="0207040306080B030204" pitchFamily="18" charset="0"/>
              </a:rPr>
              <a:t>Challenges we’ve faced searching for content</a:t>
            </a:r>
            <a:endParaRPr lang="en-US" sz="2400" dirty="0">
              <a:solidFill>
                <a:schemeClr val="bg1"/>
              </a:solidFill>
              <a:latin typeface="Californian FB" panose="0207040306080B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fornian FB" panose="0207040306080B030204" pitchFamily="18" charset="0"/>
              </a:rPr>
              <a:t>Surprising stats discovered about women.</a:t>
            </a:r>
            <a:endParaRPr lang="en-US" sz="2400" dirty="0">
              <a:solidFill>
                <a:schemeClr val="bg1"/>
              </a:solidFill>
              <a:latin typeface="Californian FB" panose="0207040306080B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763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066" y="118340"/>
            <a:ext cx="9478392" cy="697044"/>
          </a:xfrm>
        </p:spPr>
        <p:txBody>
          <a:bodyPr/>
          <a:lstStyle/>
          <a:p>
            <a:r>
              <a:rPr lang="en-US" sz="3600" dirty="0">
                <a:latin typeface="Californian FB" panose="0207040306080B030204" pitchFamily="18" charset="0"/>
              </a:rPr>
              <a:t>PROJECT DEMONSTRATION: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109BBFAA-ECE3-46DC-A227-38CCA1EED110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875495" y="2196233"/>
            <a:ext cx="3256674" cy="499492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latin typeface="BrowalliaUPC" panose="020B0604020202020204" pitchFamily="34" charset="-34"/>
                <a:cs typeface="BrowalliaUPC" panose="020B0604020202020204" pitchFamily="34" charset="-34"/>
              </a:rPr>
              <a:t>Item 1 Layout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D0104A1-25DB-4A49-B257-40CF6B30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87537"/>
            <a:ext cx="3256673" cy="365125"/>
          </a:xfrm>
        </p:spPr>
        <p:txBody>
          <a:bodyPr/>
          <a:lstStyle/>
          <a:p>
            <a:r>
              <a:rPr lang="en-US" dirty="0"/>
              <a:t>Women’s presence worldwide quiz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AC0E371-764C-41CA-9680-267350C7EE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280008" y="2168775"/>
            <a:ext cx="3256674" cy="49949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80000"/>
              </a:lnSpc>
            </a:pPr>
            <a:r>
              <a:rPr lang="en-US" sz="3000" dirty="0">
                <a:latin typeface="BrowalliaUPC" panose="020B0604020202020204" pitchFamily="34" charset="-34"/>
                <a:cs typeface="BrowalliaUPC" panose="020B0604020202020204" pitchFamily="34" charset="-34"/>
              </a:rPr>
              <a:t>Item 2 HTML pages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95712C8D-157C-4EF1-B565-889F5684F1BA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751953" y="2154121"/>
            <a:ext cx="3256674" cy="49949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80000"/>
              </a:lnSpc>
            </a:pPr>
            <a:r>
              <a:rPr lang="en-US" sz="3000" dirty="0">
                <a:latin typeface="BrowalliaUPC" panose="020B0604020202020204" pitchFamily="34" charset="-34"/>
                <a:cs typeface="BrowalliaUPC" panose="020B0604020202020204" pitchFamily="34" charset="-34"/>
              </a:rPr>
              <a:t>Item 3 CSS &amp; JS pages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188B3941-E817-44DE-8D5A-DCA0DAB6182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879683" y="4412021"/>
            <a:ext cx="3256674" cy="49949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80000"/>
              </a:lnSpc>
            </a:pPr>
            <a:r>
              <a:rPr lang="en-US" sz="3000" dirty="0">
                <a:latin typeface="BrowalliaUPC" panose="020B0604020202020204" pitchFamily="34" charset="-34"/>
                <a:cs typeface="BrowalliaUPC" panose="020B0604020202020204" pitchFamily="34" charset="-34"/>
              </a:rPr>
              <a:t>Item 4 Goals Planned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0613223-43E0-4B37-AFB8-C0C5F47750A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414357" y="4352988"/>
            <a:ext cx="3256674" cy="499493"/>
          </a:xfrm>
        </p:spPr>
        <p:txBody>
          <a:bodyPr>
            <a:noAutofit/>
          </a:bodyPr>
          <a:lstStyle/>
          <a:p>
            <a:r>
              <a:rPr lang="en-US" sz="3000" dirty="0">
                <a:latin typeface="BrowalliaUPC" panose="020B0604020202020204" pitchFamily="34" charset="-34"/>
                <a:cs typeface="BrowalliaUPC" panose="020B0604020202020204" pitchFamily="34" charset="-34"/>
              </a:rPr>
              <a:t>Item 5 Time Management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4E060E-0CFB-411A-B226-CDA349703288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932643" y="4355210"/>
            <a:ext cx="3256674" cy="499493"/>
          </a:xfrm>
        </p:spPr>
        <p:txBody>
          <a:bodyPr>
            <a:noAutofit/>
          </a:bodyPr>
          <a:lstStyle/>
          <a:p>
            <a:r>
              <a:rPr lang="en-US" sz="3000" dirty="0">
                <a:latin typeface="BrowalliaUPC" panose="020B0604020202020204" pitchFamily="34" charset="-34"/>
                <a:cs typeface="BrowalliaUPC" panose="020B0604020202020204" pitchFamily="34" charset="-34"/>
              </a:rPr>
              <a:t>Item 6 Why this topic?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736BA5EA-18C4-4263-BDB0-C57CB168D0AF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875495" y="2737035"/>
            <a:ext cx="3150062" cy="60742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Four Pages includes :</a:t>
            </a:r>
            <a:br>
              <a:rPr lang="en-US" b="1" dirty="0"/>
            </a:br>
            <a:r>
              <a:rPr lang="en-US" b="1" dirty="0"/>
              <a:t>One CSS, One JS, &amp; two HTML files</a:t>
            </a:r>
          </a:p>
          <a:p>
            <a:endParaRPr lang="en-US" b="1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69F05205-BC24-4284-BB47-960282D011E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299916" y="2687720"/>
            <a:ext cx="3256674" cy="690422"/>
          </a:xfrm>
        </p:spPr>
        <p:txBody>
          <a:bodyPr>
            <a:normAutofit/>
          </a:bodyPr>
          <a:lstStyle/>
          <a:p>
            <a:r>
              <a:rPr lang="en-US" b="1" dirty="0"/>
              <a:t>Two HTML files include:</a:t>
            </a:r>
            <a:br>
              <a:rPr lang="en-US" b="1" dirty="0"/>
            </a:br>
            <a:r>
              <a:rPr lang="en-US" b="1" dirty="0"/>
              <a:t>Index page &amp; Quiz page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78092F6-F4AA-40B6-B5DE-CEA37AB1A9D2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724337" y="2418521"/>
            <a:ext cx="3256674" cy="92593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CSS page includes styling of index &amp; quiz page. Js page includes all the concepts/calculations applied  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4EC928A2-6A4A-452E-8823-81F26EA40C9C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875495" y="4747552"/>
            <a:ext cx="3256674" cy="134296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Quiz </a:t>
            </a:r>
            <a:r>
              <a:rPr lang="en-US" b="1" dirty="0" smtClean="0"/>
              <a:t>on women’s historical achievements</a:t>
            </a:r>
          </a:p>
          <a:p>
            <a:r>
              <a:rPr lang="en-US" b="1" dirty="0" smtClean="0"/>
              <a:t>Based </a:t>
            </a:r>
            <a:r>
              <a:rPr lang="en-US" b="1" dirty="0"/>
              <a:t>on research, we later planned to include some general questions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388AEE0-2630-4EEB-80E0-53D74792BE97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90503"/>
            <a:ext cx="3256674" cy="1430164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Meetings right after class kept the concentration.</a:t>
            </a:r>
          </a:p>
          <a:p>
            <a:r>
              <a:rPr lang="en-US" b="1" dirty="0" smtClean="0"/>
              <a:t>1) Content search</a:t>
            </a:r>
          </a:p>
          <a:p>
            <a:r>
              <a:rPr lang="en-US" b="1" dirty="0" smtClean="0"/>
              <a:t>2) HTML/JavaScript </a:t>
            </a:r>
          </a:p>
          <a:p>
            <a:r>
              <a:rPr lang="en-US" b="1" dirty="0"/>
              <a:t>3</a:t>
            </a:r>
            <a:r>
              <a:rPr lang="en-US" b="1" dirty="0" smtClean="0"/>
              <a:t>) Style</a:t>
            </a:r>
          </a:p>
          <a:p>
            <a:endParaRPr lang="en-US" b="1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F5F658D4-342A-4944-98F5-EC1761CC401B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7985949" y="5535716"/>
            <a:ext cx="3256674" cy="1146596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en-US" b="1" dirty="0" smtClean="0"/>
              <a:t>We all women in class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International day this weekend</a:t>
            </a:r>
          </a:p>
        </p:txBody>
      </p:sp>
      <p:pic>
        <p:nvPicPr>
          <p:cNvPr id="51" name="Picture Placeholder 50" descr="Paper">
            <a:extLst>
              <a:ext uri="{FF2B5EF4-FFF2-40B4-BE49-F238E27FC236}">
                <a16:creationId xmlns:a16="http://schemas.microsoft.com/office/drawing/2014/main" xmlns="" id="{FFC09231-9C4D-4246-A535-C3690719498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4427410" y="1308152"/>
            <a:ext cx="952566" cy="939424"/>
          </a:xfrm>
        </p:spPr>
      </p:pic>
      <p:pic>
        <p:nvPicPr>
          <p:cNvPr id="59" name="Picture Placeholder 58" descr="Stopwatch">
            <a:extLst>
              <a:ext uri="{FF2B5EF4-FFF2-40B4-BE49-F238E27FC236}">
                <a16:creationId xmlns:a16="http://schemas.microsoft.com/office/drawing/2014/main" xmlns="" id="{254CDD44-0160-47AE-934F-2D936D20C7FF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4427410" y="3467571"/>
            <a:ext cx="1042883" cy="952591"/>
          </a:xfrm>
        </p:spPr>
      </p:pic>
      <p:pic>
        <p:nvPicPr>
          <p:cNvPr id="61" name="Picture Placeholder 60" descr="Target">
            <a:extLst>
              <a:ext uri="{FF2B5EF4-FFF2-40B4-BE49-F238E27FC236}">
                <a16:creationId xmlns:a16="http://schemas.microsoft.com/office/drawing/2014/main" xmlns="" id="{ED39021A-AD0E-4A23-A73D-402E0578804C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8006525" y="3492618"/>
            <a:ext cx="946474" cy="902495"/>
          </a:xfrm>
        </p:spPr>
      </p:pic>
      <p:pic>
        <p:nvPicPr>
          <p:cNvPr id="71" name="Picture Placeholder 70" descr="Checklist RTL">
            <a:extLst>
              <a:ext uri="{FF2B5EF4-FFF2-40B4-BE49-F238E27FC236}">
                <a16:creationId xmlns:a16="http://schemas.microsoft.com/office/drawing/2014/main" xmlns="" id="{76E10F36-72C7-48D2-92C9-EB0F25D8477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046738" y="1337881"/>
            <a:ext cx="1027134" cy="939424"/>
          </a:xfrm>
        </p:spPr>
      </p:pic>
      <p:pic>
        <p:nvPicPr>
          <p:cNvPr id="73" name="Picture Placeholder 72" descr="List">
            <a:extLst>
              <a:ext uri="{FF2B5EF4-FFF2-40B4-BE49-F238E27FC236}">
                <a16:creationId xmlns:a16="http://schemas.microsoft.com/office/drawing/2014/main" xmlns="" id="{840D31A1-AED1-47FF-A23F-DF37F6745DEF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7897185" y="1319097"/>
            <a:ext cx="952566" cy="904052"/>
          </a:xfrm>
        </p:spPr>
      </p:pic>
      <p:pic>
        <p:nvPicPr>
          <p:cNvPr id="77" name="Picture Placeholder 76" descr="Bullseye">
            <a:extLst>
              <a:ext uri="{FF2B5EF4-FFF2-40B4-BE49-F238E27FC236}">
                <a16:creationId xmlns:a16="http://schemas.microsoft.com/office/drawing/2014/main" xmlns="" id="{97C0FBD8-CC2C-4B3C-BEA4-C0AF2C3DED1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1046738" y="3486903"/>
            <a:ext cx="905269" cy="866085"/>
          </a:xfrm>
        </p:spPr>
      </p:pic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291" y="1728607"/>
            <a:ext cx="5495450" cy="1419945"/>
          </a:xfrm>
        </p:spPr>
        <p:txBody>
          <a:bodyPr>
            <a:noAutofit/>
          </a:bodyPr>
          <a:lstStyle/>
          <a:p>
            <a:r>
              <a:rPr lang="en-US" sz="4400" dirty="0">
                <a:latin typeface="Californian FB" panose="0207040306080B030204" pitchFamily="18" charset="0"/>
              </a:rPr>
              <a:t>PROJECT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837334"/>
            <a:ext cx="4678806" cy="5350204"/>
          </a:xfrm>
        </p:spPr>
        <p:txBody>
          <a:bodyPr>
            <a:normAutofit fontScale="62500" lnSpcReduction="20000"/>
          </a:bodyPr>
          <a:lstStyle/>
          <a:p>
            <a:r>
              <a:rPr lang="en-US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How to develop Quiz questions?</a:t>
            </a:r>
            <a:r>
              <a:rPr lang="en-US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/>
            </a:r>
            <a:br>
              <a:rPr lang="en-US" sz="3600" dirty="0">
                <a:latin typeface="BrowalliaUPC" panose="020B0604020202020204" pitchFamily="34" charset="-34"/>
                <a:cs typeface="BrowalliaUPC" panose="020B0604020202020204" pitchFamily="34" charset="-34"/>
              </a:rPr>
            </a:br>
            <a:endParaRPr lang="en-US" sz="36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endParaRPr lang="en-US" sz="36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r>
              <a:rPr lang="en-US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How to navigate between Quiz questions?</a:t>
            </a:r>
            <a:br>
              <a:rPr lang="en-US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</a:br>
            <a:r>
              <a:rPr lang="en-US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Our quiz is on the same page </a:t>
            </a:r>
          </a:p>
          <a:p>
            <a:endParaRPr lang="en-US" sz="36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r>
              <a:rPr lang="en-US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How to score the Quiz result?</a:t>
            </a:r>
            <a:r>
              <a:rPr lang="en-US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/>
            </a:r>
            <a:br>
              <a:rPr lang="en-US" sz="3600" dirty="0">
                <a:latin typeface="BrowalliaUPC" panose="020B0604020202020204" pitchFamily="34" charset="-34"/>
                <a:cs typeface="BrowalliaUPC" panose="020B0604020202020204" pitchFamily="34" charset="-34"/>
              </a:rPr>
            </a:br>
            <a:r>
              <a:rPr lang="en-US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Using a calculate function, and a variable that keeps adding up every time the user selects correct answer </a:t>
            </a:r>
          </a:p>
          <a:p>
            <a:endParaRPr lang="en-US" sz="3600" b="1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r>
              <a:rPr lang="en-US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Have you used JS libraries?</a:t>
            </a:r>
            <a:br>
              <a:rPr lang="en-US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</a:br>
            <a:r>
              <a:rPr lang="en-US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No, we did not.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87537"/>
            <a:ext cx="3256673" cy="365125"/>
          </a:xfrm>
        </p:spPr>
        <p:txBody>
          <a:bodyPr/>
          <a:lstStyle/>
          <a:p>
            <a:r>
              <a:rPr lang="en-US" dirty="0"/>
              <a:t>Women’s presence worldwide quiz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Californian FB" panose="0207040306080B030204" pitchFamily="18" charset="0"/>
              </a:rPr>
              <a:t>PROJECT ARCHITECTURE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2805630-4C19-4EFD-A09A-6A32A7065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Women’s presence worldwide quiz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E0F9E72-FE94-4FDC-B38A-951A20AEB3DE}"/>
              </a:ext>
            </a:extLst>
          </p:cNvPr>
          <p:cNvSpPr txBox="1"/>
          <p:nvPr/>
        </p:nvSpPr>
        <p:spPr>
          <a:xfrm>
            <a:off x="601340" y="876991"/>
            <a:ext cx="11196710" cy="120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3300" b="1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Have you designed your project based on a existing website, name it.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97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76" y="24233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Californian FB" panose="0207040306080B030204" pitchFamily="18" charset="0"/>
              </a:rPr>
              <a:t>ADDITIONAL FEATURE OF THE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Paragraph 1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Maximincto od essi sime voluptati ipis maximus.</a:t>
            </a:r>
            <a:br>
              <a:rPr lang="en-US" dirty="0"/>
            </a:br>
            <a:r>
              <a:rPr lang="en-US" dirty="0"/>
              <a:t>Liquatem voluptatur, con plabo. Ut que dUm quiae cus sus event velibus.</a:t>
            </a:r>
          </a:p>
          <a:p>
            <a:r>
              <a:rPr lang="en-US" dirty="0"/>
              <a:t>Rate conseris ma as dolupta idis aut apicide ruptatio.</a:t>
            </a:r>
          </a:p>
          <a:p>
            <a:r>
              <a:rPr lang="en-US" dirty="0"/>
              <a:t>Et expedis eossimpere mod mostinihil mo et.</a:t>
            </a:r>
          </a:p>
          <a:p>
            <a:r>
              <a:rPr lang="en-US" dirty="0"/>
              <a:t>Puditecte enimilluptae laboreri odi santotam as seque cor autem con restiistia volo.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3C7831C-5C8A-4D10-8B69-B54C753E2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Paragraph 2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87538"/>
            <a:ext cx="3256673" cy="365125"/>
          </a:xfrm>
        </p:spPr>
        <p:txBody>
          <a:bodyPr/>
          <a:lstStyle/>
          <a:p>
            <a:r>
              <a:rPr lang="en-US" dirty="0"/>
              <a:t>Women’s presence worldwide quiz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82BF507-75ED-4F09-959F-8E0854B6033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Maximincto od essi sime voluptati ipis maximus.</a:t>
            </a:r>
            <a:br>
              <a:rPr lang="en-US" dirty="0"/>
            </a:br>
            <a:r>
              <a:rPr lang="en-US" dirty="0"/>
              <a:t>Liquatem voluptatur, con plabo. Ut que dUm quiae cus sus event velibus.</a:t>
            </a:r>
          </a:p>
          <a:p>
            <a:r>
              <a:rPr lang="en-US" dirty="0"/>
              <a:t>Rate conseris ma as dolupta idis aut apicide ruptatio.</a:t>
            </a:r>
          </a:p>
          <a:p>
            <a:r>
              <a:rPr lang="en-US" dirty="0"/>
              <a:t>Et expedis eossimpere mod mostinihil mo et.</a:t>
            </a:r>
          </a:p>
          <a:p>
            <a:r>
              <a:rPr lang="en-US" dirty="0"/>
              <a:t>Puditecte enimilluptae laboreri odi santotam as seque cor autem con restiistia volo.</a:t>
            </a:r>
          </a:p>
        </p:txBody>
      </p:sp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491" y="837333"/>
            <a:ext cx="4474752" cy="1582017"/>
          </a:xfrm>
        </p:spPr>
        <p:txBody>
          <a:bodyPr/>
          <a:lstStyle/>
          <a:p>
            <a:pPr algn="ctr"/>
            <a:r>
              <a:rPr lang="en-US" sz="4800" dirty="0">
                <a:latin typeface="Californian FB" panose="0207040306080B030204" pitchFamily="18" charset="0"/>
              </a:rPr>
              <a:t>CHALLENGES &amp; LESSONS!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A4F3DDE-5D3C-40C1-A976-7406EB83A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797" y="2971800"/>
            <a:ext cx="4474753" cy="30442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ACAEA0E-0AD2-4431-A4BB-BA6FE0FB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87537"/>
            <a:ext cx="3256673" cy="365125"/>
          </a:xfrm>
        </p:spPr>
        <p:txBody>
          <a:bodyPr/>
          <a:lstStyle/>
          <a:p>
            <a:r>
              <a:rPr lang="en-US" dirty="0"/>
              <a:t>Women’s presence worldwide quiz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8</a:t>
            </a:fld>
            <a:endParaRPr lang="en-US" dirty="0"/>
          </a:p>
        </p:txBody>
      </p:sp>
      <p:pic>
        <p:nvPicPr>
          <p:cNvPr id="13" name="Picture Placeholder 12" descr="A group of people discuss something">
            <a:extLst>
              <a:ext uri="{FF2B5EF4-FFF2-40B4-BE49-F238E27FC236}">
                <a16:creationId xmlns:a16="http://schemas.microsoft.com/office/drawing/2014/main" xmlns="" id="{594ACC6B-B2AA-4E37-97D4-0F8CC4C846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04672" y="1166225"/>
            <a:ext cx="5474837" cy="4868695"/>
          </a:xfrm>
        </p:spPr>
      </p:pic>
      <p:pic>
        <p:nvPicPr>
          <p:cNvPr id="8" name="Picture 7" descr="A person wearing a suit and tie&#10;&#10;Description automatically generated">
            <a:extLst>
              <a:ext uri="{FF2B5EF4-FFF2-40B4-BE49-F238E27FC236}">
                <a16:creationId xmlns:a16="http://schemas.microsoft.com/office/drawing/2014/main" xmlns="" id="{1EF5C27A-39E2-4F49-976F-AC9351FBB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99" y="2590799"/>
            <a:ext cx="4558444" cy="3425289"/>
          </a:xfrm>
          <a:prstGeom prst="rect">
            <a:avLst/>
          </a:prstGeom>
        </p:spPr>
      </p:pic>
      <p:pic>
        <p:nvPicPr>
          <p:cNvPr id="10" name="Picture 9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xmlns="" id="{2CE90528-6608-43A8-A533-D1F212204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671" y="942680"/>
            <a:ext cx="5778415" cy="509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73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9A9ECC-3548-49A2-8A86-773DCB45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876300"/>
            <a:ext cx="10515600" cy="294058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3300" dirty="0">
                <a:latin typeface="BrowalliaUPC" panose="020B0604020202020204" pitchFamily="34" charset="-34"/>
                <a:ea typeface="+mn-ea"/>
                <a:cs typeface="BrowalliaUPC" panose="020B0604020202020204" pitchFamily="34" charset="-34"/>
              </a:rPr>
              <a:t>Explain Challenges that you faced during this project &amp; some lessons that you’ve learned</a:t>
            </a:r>
            <a:br>
              <a:rPr lang="en-US" sz="3300" dirty="0">
                <a:latin typeface="BrowalliaUPC" panose="020B0604020202020204" pitchFamily="34" charset="-34"/>
                <a:ea typeface="+mn-ea"/>
                <a:cs typeface="BrowalliaUPC" panose="020B0604020202020204" pitchFamily="34" charset="-34"/>
              </a:rPr>
            </a:br>
            <a:r>
              <a:rPr lang="en-US" sz="3300" dirty="0">
                <a:latin typeface="BrowalliaUPC" panose="020B0604020202020204" pitchFamily="34" charset="-34"/>
                <a:ea typeface="+mn-ea"/>
                <a:cs typeface="BrowalliaUPC" panose="020B0604020202020204" pitchFamily="34" charset="-34"/>
              </a:rPr>
              <a:t>--Teamwork   --Coding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4B6321D-8888-48C8-825A-58FB5DED0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4083026"/>
            <a:ext cx="10515600" cy="189867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3300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How would you plan the project if you have to redo it?</a:t>
            </a:r>
            <a:br>
              <a:rPr lang="en-US" sz="3300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</a:br>
            <a:r>
              <a:rPr lang="en-US" sz="3300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Would you proceed with the same steps that you took?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C12C88E-BB83-4724-A658-5E9BB8B9A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87538"/>
            <a:ext cx="3256673" cy="365125"/>
          </a:xfrm>
        </p:spPr>
        <p:txBody>
          <a:bodyPr/>
          <a:lstStyle/>
          <a:p>
            <a:r>
              <a:rPr lang="en-US" dirty="0"/>
              <a:t>Women’s presence worldwide quiz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EA576E1-ECC0-4F52-8CC7-66D94128A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13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0</TotalTime>
  <Words>361</Words>
  <Application>Microsoft Macintosh PowerPoint</Application>
  <PresentationFormat>Personnalisé</PresentationFormat>
  <Paragraphs>109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Avenir Next LT Pro</vt:lpstr>
      <vt:lpstr>BrowalliaUPC</vt:lpstr>
      <vt:lpstr>Calibri</vt:lpstr>
      <vt:lpstr>Californian FB</vt:lpstr>
      <vt:lpstr>Speak Pro</vt:lpstr>
      <vt:lpstr>Office Theme</vt:lpstr>
      <vt:lpstr> QUIZ about women Surprising facts! </vt:lpstr>
      <vt:lpstr>AGENDA</vt:lpstr>
      <vt:lpstr>INTRODUCTION</vt:lpstr>
      <vt:lpstr>PROJECT DEMONSTRATION:</vt:lpstr>
      <vt:lpstr>PROJECT ARCHITECTURE</vt:lpstr>
      <vt:lpstr>PROJECT ARCHITECTURE</vt:lpstr>
      <vt:lpstr>ADDITIONAL FEATURE OF THE PROJECT</vt:lpstr>
      <vt:lpstr>CHALLENGES &amp; LESSONS!</vt:lpstr>
      <vt:lpstr>Explain Challenges that you faced during this project &amp; some lessons that you’ve learned --Teamwork   --Coding</vt:lpstr>
      <vt:lpstr>Présentation PowerPoint</vt:lpstr>
      <vt:lpstr>CHART SLIDE</vt:lpstr>
      <vt:lpstr>Future plan</vt:lpstr>
      <vt:lpstr>THANK YOU!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2020-03-02T05:02:11Z</dcterms:created>
  <dcterms:modified xsi:type="dcterms:W3CDTF">2020-03-05T23:16:41Z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